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2" r:id="rId4"/>
    <p:sldId id="261" r:id="rId5"/>
    <p:sldId id="257" r:id="rId6"/>
    <p:sldId id="270" r:id="rId7"/>
    <p:sldId id="259" r:id="rId8"/>
    <p:sldId id="266" r:id="rId9"/>
    <p:sldId id="269" r:id="rId10"/>
    <p:sldId id="273" r:id="rId11"/>
    <p:sldId id="267" r:id="rId12"/>
    <p:sldId id="268" r:id="rId13"/>
    <p:sldId id="280" r:id="rId14"/>
    <p:sldId id="281" r:id="rId15"/>
    <p:sldId id="271" r:id="rId16"/>
    <p:sldId id="285" r:id="rId17"/>
    <p:sldId id="282" r:id="rId18"/>
    <p:sldId id="283" r:id="rId19"/>
    <p:sldId id="284" r:id="rId20"/>
    <p:sldId id="287" r:id="rId21"/>
    <p:sldId id="274" r:id="rId22"/>
    <p:sldId id="289" r:id="rId23"/>
    <p:sldId id="288" r:id="rId24"/>
    <p:sldId id="290" r:id="rId25"/>
    <p:sldId id="291" r:id="rId26"/>
    <p:sldId id="292" r:id="rId27"/>
    <p:sldId id="293" r:id="rId28"/>
    <p:sldId id="296" r:id="rId29"/>
    <p:sldId id="297" r:id="rId30"/>
    <p:sldId id="299" r:id="rId31"/>
    <p:sldId id="298" r:id="rId32"/>
    <p:sldId id="294" r:id="rId33"/>
    <p:sldId id="295" r:id="rId34"/>
    <p:sldId id="260" r:id="rId35"/>
    <p:sldId id="277" r:id="rId36"/>
    <p:sldId id="300" r:id="rId37"/>
    <p:sldId id="301" r:id="rId38"/>
    <p:sldId id="302" r:id="rId39"/>
    <p:sldId id="303" r:id="rId40"/>
    <p:sldId id="272" r:id="rId41"/>
    <p:sldId id="304" r:id="rId42"/>
    <p:sldId id="278" r:id="rId43"/>
    <p:sldId id="275" r:id="rId44"/>
    <p:sldId id="279" r:id="rId45"/>
    <p:sldId id="305" r:id="rId46"/>
    <p:sldId id="306" r:id="rId47"/>
    <p:sldId id="307" r:id="rId48"/>
    <p:sldId id="308" r:id="rId49"/>
    <p:sldId id="309" r:id="rId50"/>
    <p:sldId id="310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04/01/2025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ePkM8oBHIEZ2kcqAiA3waeAmz8RSdHmq#scrollTo=6lix5OebZ38q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54C3-C355-2255-4F2A-B0E1CACA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7C27-8D5F-F81E-54E3-A626F460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04" y="1825624"/>
            <a:ext cx="6240120" cy="48769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to distinguish these distributions</a:t>
            </a:r>
          </a:p>
          <a:p>
            <a:r>
              <a:rPr lang="en-GB" dirty="0"/>
              <a:t>Trade-off:</a:t>
            </a:r>
          </a:p>
          <a:p>
            <a:pPr lvl="1"/>
            <a:r>
              <a:rPr lang="en-GB" dirty="0"/>
              <a:t>Simple probes can detect only simple patterns</a:t>
            </a:r>
          </a:p>
          <a:p>
            <a:pPr lvl="1"/>
            <a:r>
              <a:rPr lang="en-GB" dirty="0"/>
              <a:t>Complex probes can extract properties not “used” by the network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90AD0-4E95-079A-2DDD-A19CD990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64" y="2223295"/>
            <a:ext cx="5155032" cy="20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7678-AD75-274F-6419-602908AD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Pure RL Agents: modifying goals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F7A9F-3BD3-F1F7-B3CA-D4E040C5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1742839"/>
            <a:ext cx="12088912" cy="3372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FAB88-A2F8-FED2-9991-19C549A7E213}"/>
              </a:ext>
            </a:extLst>
          </p:cNvPr>
          <p:cNvSpPr txBox="1"/>
          <p:nvPr/>
        </p:nvSpPr>
        <p:spPr>
          <a:xfrm>
            <a:off x="3881155" y="5078875"/>
            <a:ext cx="5246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“UNDERSTANDING AND CONTROLLING A MAZESOLVING POLICY NETWORK” Mini … Turner, 2024</a:t>
            </a:r>
          </a:p>
        </p:txBody>
      </p:sp>
    </p:spTree>
    <p:extLst>
      <p:ext uri="{BB962C8B-B14F-4D97-AF65-F5344CB8AC3E}">
        <p14:creationId xmlns:p14="http://schemas.microsoft.com/office/powerpoint/2010/main" val="3860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5D64-7FE3-6DB4-E513-3C15F4D7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Models: Steering with a token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A9AA4-2F98-793B-73B6-0335F26D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36" y="1690688"/>
            <a:ext cx="8791555" cy="4483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0AF6-AC68-CAE7-0B6D-B4268F70AAE4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LANGUAGE MODELS WITH ACTIVATION ENGINEERING” Turner et al. 2023</a:t>
            </a:r>
          </a:p>
        </p:txBody>
      </p:sp>
    </p:spTree>
    <p:extLst>
      <p:ext uri="{BB962C8B-B14F-4D97-AF65-F5344CB8AC3E}">
        <p14:creationId xmlns:p14="http://schemas.microsoft.com/office/powerpoint/2010/main" val="2021274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Contrastive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</a:t>
            </a:r>
            <a:r>
              <a:rPr lang="en-GB" dirty="0" err="1"/>
              <a:t>Panickssery</a:t>
            </a:r>
            <a:r>
              <a:rPr lang="en-GB" dirty="0"/>
              <a:t>  ... Schulz …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F10B-61B7-BA00-74FB-CF6A192E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Steering Vectors</a:t>
            </a:r>
            <a:endParaRPr lang="en-DE" dirty="0"/>
          </a:p>
        </p:txBody>
      </p:sp>
      <p:pic>
        <p:nvPicPr>
          <p:cNvPr id="1026" name="Picture 2" descr="method">
            <a:extLst>
              <a:ext uri="{FF2B5EF4-FFF2-40B4-BE49-F238E27FC236}">
                <a16:creationId xmlns:a16="http://schemas.microsoft.com/office/drawing/2014/main" id="{C45DEC8B-6666-D3C1-A0A7-5A7DC933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748414"/>
            <a:ext cx="4383086" cy="50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s">
            <a:extLst>
              <a:ext uri="{FF2B5EF4-FFF2-40B4-BE49-F238E27FC236}">
                <a16:creationId xmlns:a16="http://schemas.microsoft.com/office/drawing/2014/main" id="{808BA5E4-0344-D1C1-9B6F-456EB19A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1523999"/>
            <a:ext cx="59309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48394-0097-F9A8-54E7-F76A7702483C}"/>
              </a:ext>
            </a:extLst>
          </p:cNvPr>
          <p:cNvSpPr txBox="1"/>
          <p:nvPr/>
        </p:nvSpPr>
        <p:spPr>
          <a:xfrm>
            <a:off x="5553075" y="6172200"/>
            <a:ext cx="663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“Mechanistically Eliciting Latent </a:t>
            </a:r>
            <a:r>
              <a:rPr lang="en-GB" dirty="0" err="1"/>
              <a:t>Behaviors</a:t>
            </a:r>
            <a:r>
              <a:rPr lang="en-GB" dirty="0"/>
              <a:t> in Language Models” Mack &amp; Turner 2024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505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06CB-B13D-04D3-0E05-10FB97C6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24E5-A8FE-6F54-C30C-49FE5174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5" y="1758611"/>
            <a:ext cx="8983329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B17DD-31CD-6AC9-9502-C6C191E5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6" y="2977981"/>
            <a:ext cx="2286319" cy="55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2891B8-6145-9183-C710-A56FDE9E8DB5}"/>
              </a:ext>
            </a:extLst>
          </p:cNvPr>
          <p:cNvSpPr txBox="1"/>
          <p:nvPr/>
        </p:nvSpPr>
        <p:spPr>
          <a:xfrm>
            <a:off x="784098" y="3880020"/>
            <a:ext cx="5311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 Activation addition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Direct Ablation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Weight Orthogonalization</a:t>
            </a:r>
            <a:endParaRPr lang="en-DE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2B5FA6-95A7-C64F-533C-02035DC2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37" y="3880020"/>
            <a:ext cx="2610214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663BF-1923-AC9E-034B-91BFB5DAC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36" y="4593767"/>
            <a:ext cx="2649785" cy="573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749A5-B233-6067-AF37-F9C852013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359" y="5621894"/>
            <a:ext cx="3267531" cy="504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E9F08-5105-07CF-845C-988B5A375DCE}"/>
              </a:ext>
            </a:extLst>
          </p:cNvPr>
          <p:cNvSpPr txBox="1"/>
          <p:nvPr/>
        </p:nvSpPr>
        <p:spPr>
          <a:xfrm>
            <a:off x="2785780" y="6174517"/>
            <a:ext cx="68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290220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4DD6-F3FE-D71C-8F9F-9836B08C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7BB-B3CB-07FF-A8FC-5C40C7BB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Directions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7E01E-E12F-8350-D8DC-7C481E12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1635"/>
            <a:ext cx="8515350" cy="2449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3DCB3-7005-0477-84B3-264528F2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3914775"/>
            <a:ext cx="8147848" cy="2797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5BA6B-A188-683A-0CF1-887DB85FC2BC}"/>
              </a:ext>
            </a:extLst>
          </p:cNvPr>
          <p:cNvSpPr txBox="1"/>
          <p:nvPr/>
        </p:nvSpPr>
        <p:spPr>
          <a:xfrm>
            <a:off x="1468283" y="6527496"/>
            <a:ext cx="1017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“Refusal in Language Models Is Mediated by a Single Direction ” Arditi … </a:t>
            </a:r>
            <a:r>
              <a:rPr lang="en-GB" dirty="0" err="1"/>
              <a:t>Panickssery</a:t>
            </a:r>
            <a:r>
              <a:rPr lang="en-GB" dirty="0"/>
              <a:t> .. Nanda. 2024</a:t>
            </a:r>
          </a:p>
        </p:txBody>
      </p:sp>
    </p:spTree>
    <p:extLst>
      <p:ext uri="{BB962C8B-B14F-4D97-AF65-F5344CB8AC3E}">
        <p14:creationId xmlns:p14="http://schemas.microsoft.com/office/powerpoint/2010/main" val="159084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3B93-72F7-A89D-1079-0F4A0B04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Sleeper Agents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B5166-B273-405D-8E29-5A7BAC1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3" y="1690688"/>
            <a:ext cx="6001147" cy="396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2A8D4-CE30-DF8D-F74F-C347401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52" y="1853481"/>
            <a:ext cx="4188648" cy="3885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2449-A912-B6A2-87AF-215302C5ECD8}"/>
              </a:ext>
            </a:extLst>
          </p:cNvPr>
          <p:cNvSpPr txBox="1"/>
          <p:nvPr/>
        </p:nvSpPr>
        <p:spPr>
          <a:xfrm>
            <a:off x="1182532" y="6151610"/>
            <a:ext cx="101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“SLEEPER AGENTS: TRAINING DECEPTIVE LLMS THAT PERSIST THROUGH SAFETY TRAINING  ” </a:t>
            </a:r>
            <a:r>
              <a:rPr lang="en-GB" dirty="0" err="1"/>
              <a:t>Hubinger</a:t>
            </a:r>
            <a:r>
              <a:rPr lang="en-GB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58436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3D35-3799-0401-B903-1647A81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Note ( In comparison to topics so far)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574E-AD9F-2CC8-673D-32E81DD1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relatively small field (hundreds of researchers)</a:t>
            </a:r>
          </a:p>
          <a:p>
            <a:r>
              <a:rPr lang="en-GB" dirty="0"/>
              <a:t>Much of the results are new (last years)</a:t>
            </a:r>
          </a:p>
          <a:p>
            <a:r>
              <a:rPr lang="en-GB" dirty="0"/>
              <a:t>Results less certain as previously mentioned facts ( sources usually cited)</a:t>
            </a:r>
          </a:p>
          <a:p>
            <a:endParaRPr lang="en-GB" dirty="0"/>
          </a:p>
          <a:p>
            <a:r>
              <a:rPr lang="en-GB" dirty="0"/>
              <a:t>Growing Interest: ICLR 2024 had a </a:t>
            </a:r>
            <a:r>
              <a:rPr lang="en-GB" dirty="0" err="1"/>
              <a:t>mechinterp</a:t>
            </a:r>
            <a:r>
              <a:rPr lang="en-GB" dirty="0"/>
              <a:t> Workshop + Paper awards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017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2044-06DC-694B-E305-A3171041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Probes catch sleeper agents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17FA-8CB1-67C2-5CAC-D88E28E6C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learned: Purely contrastive</a:t>
            </a:r>
          </a:p>
          <a:p>
            <a:r>
              <a:rPr lang="en-GB" dirty="0"/>
              <a:t>Works where finetuning and RL fails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A1B25-6FAC-9657-8CD4-6800A2B0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9" y="2934969"/>
            <a:ext cx="5916448" cy="312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9059E-BD96-39F6-C4BB-570745C05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805" y="2762250"/>
            <a:ext cx="5803194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08F8-56C5-65C5-70E6-2A2CA595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4D3509F4-CB64-826A-0E31-B4CE7D1B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2A694-42CD-8085-BBE3-8386995CB4D8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Features in 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2962745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82B9-3160-0B30-0C32-26D881F3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-66927"/>
            <a:ext cx="12192000" cy="68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4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D332-C276-F440-020F-809B271D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105561" cy="1325563"/>
          </a:xfrm>
        </p:spPr>
        <p:txBody>
          <a:bodyPr/>
          <a:lstStyle/>
          <a:p>
            <a:r>
              <a:rPr lang="en-GB" dirty="0"/>
              <a:t>Features are directions – but which directions?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1E44D-9D83-0B84-ECE9-564FBC49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050994"/>
            <a:ext cx="10926700" cy="2743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C3B2B-7CAD-433B-345D-A8652E67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8" y="3794577"/>
            <a:ext cx="10659963" cy="2676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/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CB1EE4-67F9-788D-7C51-28A58F690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4" y="6332976"/>
                <a:ext cx="5993115" cy="276999"/>
              </a:xfrm>
              <a:prstGeom prst="rect">
                <a:avLst/>
              </a:prstGeom>
              <a:blipFill>
                <a:blip r:embed="rId4"/>
                <a:stretch>
                  <a:fillRect l="-509" t="-2222" r="-1017" b="-3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/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𝑜𝑟𝑡h𝑜𝑔𝑛𝑎𝑙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𝑣𝑒𝑐𝑡𝑜𝑟𝑠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𝑑𝑜𝑡𝑝𝑟𝑜𝑑𝑢𝑐𝑡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:∝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F3552C-89E3-13E9-CE91-34816F641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55" y="6268919"/>
                <a:ext cx="4130122" cy="547650"/>
              </a:xfrm>
              <a:prstGeom prst="rect">
                <a:avLst/>
              </a:prstGeom>
              <a:blipFill>
                <a:blip r:embed="rId5"/>
                <a:stretch>
                  <a:fillRect l="-2065" r="-18732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36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7EE9-6B9F-487D-373A-EFBD8473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Downside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7D5E-C9F6-E6BC-C728-410ECA3E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3" y="2568890"/>
            <a:ext cx="1109817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398D-CDE6-EB1C-CC21-6135D32B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Upside of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97FE0-B9B3-9331-3572-0395F660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418466"/>
            <a:ext cx="1058375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DB50-EE92-2532-1CC1-289F931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Toy model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DFD-C830-F8E7-03B3-047756A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83" y="1636826"/>
            <a:ext cx="4365883" cy="20397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B0E2C5-8CC5-C941-16E2-54EA19863DE1}"/>
              </a:ext>
            </a:extLst>
          </p:cNvPr>
          <p:cNvSpPr/>
          <p:nvPr/>
        </p:nvSpPr>
        <p:spPr>
          <a:xfrm>
            <a:off x="98769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3B07BF-BED9-F248-94FD-9CD491FA38B2}"/>
              </a:ext>
            </a:extLst>
          </p:cNvPr>
          <p:cNvSpPr/>
          <p:nvPr/>
        </p:nvSpPr>
        <p:spPr>
          <a:xfrm>
            <a:off x="98769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EE9FE3-15CC-5248-D068-CA49E20D7A8E}"/>
              </a:ext>
            </a:extLst>
          </p:cNvPr>
          <p:cNvSpPr/>
          <p:nvPr/>
        </p:nvSpPr>
        <p:spPr>
          <a:xfrm>
            <a:off x="98769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410600-D5CC-75BB-04F2-B03147BCB175}"/>
              </a:ext>
            </a:extLst>
          </p:cNvPr>
          <p:cNvSpPr/>
          <p:nvPr/>
        </p:nvSpPr>
        <p:spPr>
          <a:xfrm>
            <a:off x="98769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8F532C-6FAC-9A1F-7AC3-86E98F4C20B3}"/>
              </a:ext>
            </a:extLst>
          </p:cNvPr>
          <p:cNvSpPr/>
          <p:nvPr/>
        </p:nvSpPr>
        <p:spPr>
          <a:xfrm>
            <a:off x="98769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49BFDD-57DD-83A7-5F83-3B6AC8DEE982}"/>
              </a:ext>
            </a:extLst>
          </p:cNvPr>
          <p:cNvSpPr/>
          <p:nvPr/>
        </p:nvSpPr>
        <p:spPr>
          <a:xfrm>
            <a:off x="98769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EB5A14-9D9E-FA4C-44F4-6CDD9782AFF3}"/>
              </a:ext>
            </a:extLst>
          </p:cNvPr>
          <p:cNvSpPr/>
          <p:nvPr/>
        </p:nvSpPr>
        <p:spPr>
          <a:xfrm>
            <a:off x="3860430" y="23583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927668-FA3D-F460-686F-86050236F622}"/>
              </a:ext>
            </a:extLst>
          </p:cNvPr>
          <p:cNvSpPr/>
          <p:nvPr/>
        </p:nvSpPr>
        <p:spPr>
          <a:xfrm>
            <a:off x="3860430" y="283837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46C4A8-D596-E62E-F2E2-B39708A3C60C}"/>
              </a:ext>
            </a:extLst>
          </p:cNvPr>
          <p:cNvSpPr/>
          <p:nvPr/>
        </p:nvSpPr>
        <p:spPr>
          <a:xfrm>
            <a:off x="3860430" y="331843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BBAB0A-C093-E2A1-0AE0-C0C58974B087}"/>
              </a:ext>
            </a:extLst>
          </p:cNvPr>
          <p:cNvSpPr/>
          <p:nvPr/>
        </p:nvSpPr>
        <p:spPr>
          <a:xfrm>
            <a:off x="3860430" y="379849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238705-9D55-332A-49BA-D137E9ED65AE}"/>
              </a:ext>
            </a:extLst>
          </p:cNvPr>
          <p:cNvSpPr/>
          <p:nvPr/>
        </p:nvSpPr>
        <p:spPr>
          <a:xfrm>
            <a:off x="3860430" y="427855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523FD8-2559-8EEE-1945-2597803854A5}"/>
              </a:ext>
            </a:extLst>
          </p:cNvPr>
          <p:cNvSpPr/>
          <p:nvPr/>
        </p:nvSpPr>
        <p:spPr>
          <a:xfrm>
            <a:off x="3860430" y="4758613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6CD807-8E8C-E3CF-7302-AFE4DDE48B74}"/>
              </a:ext>
            </a:extLst>
          </p:cNvPr>
          <p:cNvSpPr/>
          <p:nvPr/>
        </p:nvSpPr>
        <p:spPr>
          <a:xfrm>
            <a:off x="2424060" y="331843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78C279-36E4-AFA5-4BC9-7681330BA56B}"/>
              </a:ext>
            </a:extLst>
          </p:cNvPr>
          <p:cNvSpPr/>
          <p:nvPr/>
        </p:nvSpPr>
        <p:spPr>
          <a:xfrm>
            <a:off x="2424060" y="3798493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62A902E-1B92-82A7-3E56-1E3D19F9F920}"/>
              </a:ext>
            </a:extLst>
          </p:cNvPr>
          <p:cNvSpPr/>
          <p:nvPr/>
        </p:nvSpPr>
        <p:spPr>
          <a:xfrm>
            <a:off x="1446803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97BB124-C36C-3ED3-DAB3-ADF3F8AC3CE4}"/>
              </a:ext>
            </a:extLst>
          </p:cNvPr>
          <p:cNvSpPr/>
          <p:nvPr/>
        </p:nvSpPr>
        <p:spPr>
          <a:xfrm>
            <a:off x="2971752" y="3205402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/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389C2-1E39-4618-EF9D-59A4C84D6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47" y="4227951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/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F0C044-73D6-C1C4-F5B3-E460ED01F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60" y="4271647"/>
                <a:ext cx="685800" cy="615553"/>
              </a:xfrm>
              <a:prstGeom prst="rect">
                <a:avLst/>
              </a:prstGeom>
              <a:blipFill>
                <a:blip r:embed="rId4"/>
                <a:stretch>
                  <a:fillRect r="-70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1C1178D-DBEC-03C2-3995-B84AC7A2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625" y="4392358"/>
            <a:ext cx="4365884" cy="878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/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415693-63EA-F785-2F63-7DD9E10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41" y="1205939"/>
                <a:ext cx="14207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254C-F14B-6451-6F95-A960A7BD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model results: 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6C9F8-642D-45EA-5DCF-DF289B5A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07885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8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AFBD-06CD-0B79-19F6-68E45E44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429E2-8C1C-7425-0D63-06C8A2DC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346" y="1690688"/>
            <a:ext cx="3173246" cy="105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D9CB2-6B15-F3C2-D6E3-D527F0C7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96" y="1395971"/>
            <a:ext cx="7725554" cy="45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6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66F5-23BF-91D0-A578-F9BBEDCD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67A3-CB7D-8218-7FE0-22EECB13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E2FB-CD64-E2CA-6321-0F319B27C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BFB62-FD62-136F-136F-5F86DB5C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D61F-833A-D669-3E18-F962A6EC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Correlated Features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0D140-B297-3AB9-D3B3-DAFD972E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404959"/>
            <a:ext cx="7090989" cy="5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3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4A74-A2D5-15B2-64AC-AC626074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1C60-EC6C-965C-A05E-A2770A05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Geometry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5D3C-89B8-F373-1EF9-A69E4B24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628" y="2381175"/>
            <a:ext cx="3467451" cy="143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03BB3-674B-6913-9B17-27E06949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7" y="1495425"/>
            <a:ext cx="7079728" cy="50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8F0-35F5-C47E-639C-3C43488C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126465"/>
            <a:ext cx="10515600" cy="1325563"/>
          </a:xfrm>
        </p:spPr>
        <p:txBody>
          <a:bodyPr/>
          <a:lstStyle/>
          <a:p>
            <a:r>
              <a:rPr lang="en-GB" dirty="0"/>
              <a:t>Computation in </a:t>
            </a:r>
            <a:br>
              <a:rPr lang="en-GB" dirty="0"/>
            </a:br>
            <a:r>
              <a:rPr lang="en-GB" dirty="0"/>
              <a:t>Superposition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F9A75-AA5D-F231-5170-36F5F4C4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1" y="2121575"/>
            <a:ext cx="1757231" cy="638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/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∈[−1,1]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B48345-2569-4A5C-2286-61391FF4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01" y="1690688"/>
                <a:ext cx="16884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7DF4BFE-4BEB-3C97-1BBE-E464A2C1C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94" y="3016251"/>
            <a:ext cx="2050710" cy="851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/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3D6DD-97BC-6068-A408-6F30826E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67" y="1847399"/>
                <a:ext cx="3028200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5F31740-BDA4-6D5D-272C-E2DC3EFFF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" y="4457165"/>
            <a:ext cx="6630503" cy="1914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70EC9-404E-BEF6-82A7-395619781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482" y="73152"/>
            <a:ext cx="5103119" cy="67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53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807C-6AEA-1948-E82B-3A78DCEF9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A7982422-81FA-C4E6-07E6-80EE0C807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71CF34-3BBB-358F-F1D0-0DA6C8C559FF}"/>
              </a:ext>
            </a:extLst>
          </p:cNvPr>
          <p:cNvSpPr txBox="1">
            <a:spLocks/>
          </p:cNvSpPr>
          <p:nvPr/>
        </p:nvSpPr>
        <p:spPr>
          <a:xfrm>
            <a:off x="3063240" y="0"/>
            <a:ext cx="6410707" cy="1965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b="1" dirty="0"/>
              <a:t>Disentangling</a:t>
            </a:r>
          </a:p>
          <a:p>
            <a:pPr algn="ctr"/>
            <a:r>
              <a:rPr lang="en-GB" sz="7200" b="1" dirty="0"/>
              <a:t>Superposition</a:t>
            </a:r>
            <a:endParaRPr lang="en-DE" sz="7200" b="1" dirty="0"/>
          </a:p>
        </p:txBody>
      </p:sp>
    </p:spTree>
    <p:extLst>
      <p:ext uri="{BB962C8B-B14F-4D97-AF65-F5344CB8AC3E}">
        <p14:creationId xmlns:p14="http://schemas.microsoft.com/office/powerpoint/2010/main" val="90296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CA4D-E1E2-6288-5407-7B32AB81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Autoencoder Definition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25DE-45FE-9B60-4610-B22FCB89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658"/>
            <a:ext cx="5455274" cy="65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72BE8-E411-79EC-BB47-B727CD94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318" b="85701"/>
          <a:stretch/>
        </p:blipFill>
        <p:spPr>
          <a:xfrm>
            <a:off x="6137866" y="3610814"/>
            <a:ext cx="2936114" cy="65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AD5F1-A769-A565-A6BB-5B0C4118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1388"/>
            <a:ext cx="3019847" cy="45534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85CFB2-1DA5-F336-289D-C7999CF68351}"/>
              </a:ext>
            </a:extLst>
          </p:cNvPr>
          <p:cNvCxnSpPr/>
          <p:nvPr/>
        </p:nvCxnSpPr>
        <p:spPr>
          <a:xfrm>
            <a:off x="3026664" y="3429000"/>
            <a:ext cx="180136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/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17E54-CF41-ACF9-8D10-49A4B406D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2" y="2991477"/>
                <a:ext cx="53764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/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55B685-C4D4-6B4C-2634-5BC784B7B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80" y="4252618"/>
                <a:ext cx="633481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59A57A-C6F1-AC92-9A04-88860A3B8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681092"/>
            <a:ext cx="5942029" cy="8117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Resampling when neurons are no longer activated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871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4347-D156-51FD-468A-B19B1929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652-F12A-19D6-99A9-A486E365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is a feature active?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E87FC-B2AE-2F92-28FF-0AE055AA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518"/>
            <a:ext cx="10472595" cy="23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4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2F6C-8EEE-02BB-CE11-CB0306974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4FE3-1EAF-CF54-8427-90563735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9225-5C57-3C70-2B0D-3AACDE29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Logit attribution: what logits does the feature </a:t>
            </a:r>
            <a:r>
              <a:rPr lang="en-GB" dirty="0" err="1"/>
              <a:t>upweigh</a:t>
            </a:r>
            <a:r>
              <a:rPr lang="en-GB" dirty="0"/>
              <a:t>?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71CF4-24F6-C9BE-2A22-4B1B1591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86" y="2626222"/>
            <a:ext cx="8495086" cy="37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8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B2F3-CF96-1E7A-C919-333FD9C7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DDD5-2306-1426-B4C3-184177C9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a Feature: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CCC7-7815-E1DC-5379-533BC1AF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Logit attribution: what logits does the feature </a:t>
            </a:r>
            <a:r>
              <a:rPr lang="en-GB" dirty="0" err="1"/>
              <a:t>upweigh</a:t>
            </a:r>
            <a:r>
              <a:rPr lang="en-GB" dirty="0"/>
              <a:t>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42ED0-623D-0BF2-E478-7EC473D2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3" y="2763344"/>
            <a:ext cx="3531709" cy="32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61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B2D6-7847-1CE5-A368-FA03FAAF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Feature </a:t>
            </a:r>
            <a:r>
              <a:rPr lang="en-GB" dirty="0" err="1"/>
              <a:t>Labeling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501DE-25E8-9E05-666E-B90C43E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19" y="1587885"/>
            <a:ext cx="8106906" cy="4486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8CB0E-2667-D83C-023A-E37457B3CE5F}"/>
              </a:ext>
            </a:extLst>
          </p:cNvPr>
          <p:cNvSpPr txBox="1"/>
          <p:nvPr/>
        </p:nvSpPr>
        <p:spPr>
          <a:xfrm>
            <a:off x="1196526" y="6408793"/>
            <a:ext cx="112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“Language models can explain neurons in language models” OpenAI (2023) 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Bills …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-apple-system"/>
              </a:rPr>
              <a:t>Sutskever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-apple-system"/>
              </a:rPr>
              <a:t>Leike</a:t>
            </a:r>
            <a:r>
              <a:rPr lang="en-GB" b="0" i="0" dirty="0">
                <a:solidFill>
                  <a:srgbClr val="000000"/>
                </a:solidFill>
                <a:effectLst/>
                <a:latin typeface="-apple-system"/>
              </a:rPr>
              <a:t> …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8405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for you: </a:t>
            </a:r>
            <a:r>
              <a:rPr lang="en-GB" dirty="0" err="1"/>
              <a:t>Neuropedia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76F94-09F4-756C-A50D-E377527D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8" y="1626680"/>
            <a:ext cx="10013222" cy="458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23F0C-7223-341E-7570-2DD4507A6BA9}"/>
              </a:ext>
            </a:extLst>
          </p:cNvPr>
          <p:cNvSpPr txBox="1"/>
          <p:nvPr/>
        </p:nvSpPr>
        <p:spPr>
          <a:xfrm>
            <a:off x="1196526" y="6408793"/>
            <a:ext cx="112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https://www.neuronpedia.org/gemma-2-2b/3-gemmascope-mlp-65k/10</a:t>
            </a:r>
          </a:p>
        </p:txBody>
      </p:sp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E576-E3CC-2D8D-7B0C-A09C4D9F6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81" y="146050"/>
            <a:ext cx="10515600" cy="1325563"/>
          </a:xfrm>
        </p:spPr>
        <p:txBody>
          <a:bodyPr/>
          <a:lstStyle/>
          <a:p>
            <a:r>
              <a:rPr lang="en-GB" dirty="0"/>
              <a:t>SAE Learning dynamics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B66E9-DEB1-D29B-DD77-9EB8E398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1" y="1141744"/>
            <a:ext cx="5024870" cy="516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5C1DC-65CB-6511-71A2-5427EBE7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143" y="146050"/>
            <a:ext cx="4339046" cy="630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C8E69-A30D-C5FE-B5F8-10A73FB4B03D}"/>
              </a:ext>
            </a:extLst>
          </p:cNvPr>
          <p:cNvSpPr txBox="1"/>
          <p:nvPr/>
        </p:nvSpPr>
        <p:spPr>
          <a:xfrm>
            <a:off x="83139" y="6305551"/>
            <a:ext cx="702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“</a:t>
            </a:r>
            <a:r>
              <a:rPr lang="en-GB" dirty="0"/>
              <a:t>A IS FOR ABSORPTION: STUDYING FEATURE SPLITTING AND ABSORPTION IN SPARSE AUTOENCODERS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” </a:t>
            </a:r>
            <a:r>
              <a:rPr lang="en-GB" dirty="0"/>
              <a:t>Chanin … Bloom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 (2024)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690F-E659-BEF5-36CC-F1DB3A615EAE}"/>
              </a:ext>
            </a:extLst>
          </p:cNvPr>
          <p:cNvSpPr txBox="1"/>
          <p:nvPr/>
        </p:nvSpPr>
        <p:spPr>
          <a:xfrm>
            <a:off x="8086725" y="6488668"/>
            <a:ext cx="3521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dirty="0">
                <a:solidFill>
                  <a:srgbClr val="475569"/>
                </a:solidFill>
                <a:effectLst/>
                <a:latin typeface="__Inter_d65c78"/>
              </a:rPr>
              <a:t>Callum McDougall, </a:t>
            </a:r>
            <a:r>
              <a:rPr lang="en-GB" b="0" i="1" u="sng" dirty="0">
                <a:solidFill>
                  <a:srgbClr val="0284C7"/>
                </a:solidFill>
                <a:effectLst/>
                <a:latin typeface="__Inter_d65c78"/>
                <a:hlinkClick r:id="rId4"/>
              </a:rPr>
              <a:t>ARENA Tutorials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3091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E28EE-365F-25FD-9B53-B779F9BA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Problem:  shrinkage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ACFF-BAE8-D216-F584-DC8EAE74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" y="1913169"/>
            <a:ext cx="11717420" cy="4142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F35BE-24FF-4830-2C11-4D99C38D9F01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0529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F30B-1069-D172-5AA9-35F79933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Gated SAEs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D792B-D187-B6B3-7222-333EC93B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93" y="2085974"/>
            <a:ext cx="8976136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55FF3-CC52-4B9D-F982-C15038AC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3" y="4263977"/>
            <a:ext cx="9161914" cy="90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634D3-248B-D84D-1103-5B6A38869F7D}"/>
              </a:ext>
            </a:extLst>
          </p:cNvPr>
          <p:cNvSpPr txBox="1"/>
          <p:nvPr/>
        </p:nvSpPr>
        <p:spPr>
          <a:xfrm>
            <a:off x="3807954" y="5934670"/>
            <a:ext cx="661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Improving Dictionary Learning with Gated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DeepMind, 2024 (</a:t>
            </a:r>
            <a:r>
              <a:rPr lang="en-GB" dirty="0" err="1"/>
              <a:t>Senthooran</a:t>
            </a:r>
            <a:r>
              <a:rPr lang="en-GB" dirty="0"/>
              <a:t> </a:t>
            </a:r>
            <a:r>
              <a:rPr lang="en-GB" dirty="0" err="1"/>
              <a:t>Rajamanoharan</a:t>
            </a:r>
            <a:r>
              <a:rPr lang="en-GB" dirty="0"/>
              <a:t> … Tom </a:t>
            </a:r>
            <a:r>
              <a:rPr lang="en-GB" dirty="0" err="1"/>
              <a:t>Lieberum</a:t>
            </a:r>
            <a:r>
              <a:rPr lang="en-GB" dirty="0"/>
              <a:t> … Neel Nanda)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5601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AC7-64CA-D3C5-8479-C1D3F53F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929A1-FC0F-A474-A76E-49C80705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9" y="1690688"/>
            <a:ext cx="8497486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8AC07-9383-07F3-5E8E-64913655A8E0}"/>
              </a:ext>
            </a:extLst>
          </p:cNvPr>
          <p:cNvSpPr txBox="1"/>
          <p:nvPr/>
        </p:nvSpPr>
        <p:spPr>
          <a:xfrm>
            <a:off x="1" y="26930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k-Sparse Autoencoders-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UToronto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, 2014 (</a:t>
            </a:r>
            <a:r>
              <a:rPr lang="en-GB" dirty="0"/>
              <a:t>Alireza </a:t>
            </a:r>
            <a:r>
              <a:rPr lang="en-GB" dirty="0" err="1"/>
              <a:t>Makhzani</a:t>
            </a:r>
            <a:r>
              <a:rPr lang="en-GB" dirty="0"/>
              <a:t>, Brendan Frey 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E1E46-5210-E2B7-84A3-B5463590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84" y="2971761"/>
            <a:ext cx="7348787" cy="3311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547C1-24CC-81BF-7824-0C8F51D7B62C}"/>
              </a:ext>
            </a:extLst>
          </p:cNvPr>
          <p:cNvSpPr txBox="1"/>
          <p:nvPr/>
        </p:nvSpPr>
        <p:spPr>
          <a:xfrm>
            <a:off x="0" y="620193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Scaling and evaluating sparse autoencoders - 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OpenAI, 20</a:t>
            </a:r>
            <a:r>
              <a:rPr lang="en-GB" dirty="0">
                <a:solidFill>
                  <a:srgbClr val="000000"/>
                </a:solidFill>
                <a:latin typeface="-apple-system"/>
              </a:rPr>
              <a:t>2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4 (</a:t>
            </a:r>
            <a:r>
              <a:rPr lang="en-GB" dirty="0"/>
              <a:t>Leo Gau, … Jan </a:t>
            </a:r>
            <a:r>
              <a:rPr lang="en-GB" dirty="0" err="1"/>
              <a:t>Leike</a:t>
            </a:r>
            <a:r>
              <a:rPr lang="en-GB" dirty="0"/>
              <a:t> …)</a:t>
            </a:r>
            <a:endParaRPr lang="en-GB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09752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AD12-1569-8049-C54F-8421D291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compare SAEs?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D5728-457B-1714-F004-3718794C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94" y="1380734"/>
            <a:ext cx="8572399" cy="5112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39E01-5A8E-42ED-2698-90FC5B8A939A}"/>
              </a:ext>
            </a:extLst>
          </p:cNvPr>
          <p:cNvSpPr txBox="1"/>
          <p:nvPr/>
        </p:nvSpPr>
        <p:spPr>
          <a:xfrm>
            <a:off x="85725" y="6470650"/>
            <a:ext cx="1245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1E293B"/>
                </a:solidFill>
                <a:effectLst/>
                <a:latin typeface="__Inter_d65c78"/>
              </a:rPr>
              <a:t>“</a:t>
            </a:r>
            <a:r>
              <a:rPr lang="en-GB" b="1" i="0" dirty="0" err="1">
                <a:solidFill>
                  <a:srgbClr val="1E293B"/>
                </a:solidFill>
                <a:effectLst/>
                <a:latin typeface="__Inter_d65c78"/>
              </a:rPr>
              <a:t>SAEBench</a:t>
            </a:r>
            <a:r>
              <a:rPr lang="en-GB" b="1" i="0" dirty="0">
                <a:solidFill>
                  <a:srgbClr val="1E293B"/>
                </a:solidFill>
                <a:effectLst/>
                <a:latin typeface="__Inter_d65c78"/>
              </a:rPr>
              <a:t>: A Comprehensive Benchmark for Sparse Autoencoders” (2024) </a:t>
            </a:r>
            <a:r>
              <a:rPr lang="en-GB" b="0" i="0" dirty="0">
                <a:solidFill>
                  <a:srgbClr val="475569"/>
                </a:solidFill>
                <a:effectLst/>
                <a:latin typeface="__Inter_d65c78"/>
              </a:rPr>
              <a:t>Adam Karvonen … Bloom … McDougall… Nanda</a:t>
            </a:r>
            <a:endParaRPr lang="en-GB" b="1" i="0" dirty="0">
              <a:solidFill>
                <a:srgbClr val="1E293B"/>
              </a:solidFill>
              <a:effectLst/>
              <a:latin typeface="__Inter_d65c78"/>
            </a:endParaRPr>
          </a:p>
        </p:txBody>
      </p:sp>
    </p:spTree>
    <p:extLst>
      <p:ext uri="{BB962C8B-B14F-4D97-AF65-F5344CB8AC3E}">
        <p14:creationId xmlns:p14="http://schemas.microsoft.com/office/powerpoint/2010/main" val="3724177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93C4-A4D5-36DC-52C7-46F41E5F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from SAEs on SOTA LLMs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25EF-D0F9-DD58-FB1C-21B0658D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690688"/>
            <a:ext cx="5960178" cy="4910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93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AFF9-9333-BFEE-C24C-5CBA1C87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Laws: You can make SAEs even bigger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53221-3FDB-54EF-42D6-D6375F70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49" y="2109530"/>
            <a:ext cx="788780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3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58FD-00F6-C85F-E5EF-9AC63C26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SAEs also find interpretably features: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9C395-C8FD-D507-6C7F-E1F4D06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690688"/>
            <a:ext cx="8711446" cy="49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7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F3EF-F071-58AE-6170-BDE95909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relevant features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A0143-AB74-D8BB-6933-E5168455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331"/>
            <a:ext cx="10183646" cy="278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7B61-4563-E4F4-8662-5864ED2B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50" y="4057259"/>
            <a:ext cx="10202699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919-0465-A8B1-422C-A21192AF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8500"/>
            <a:ext cx="3971925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Reading minds:</a:t>
            </a:r>
            <a:br>
              <a:rPr lang="en-GB" dirty="0"/>
            </a:br>
            <a:r>
              <a:rPr lang="en-GB" dirty="0"/>
              <a:t> What does Clause really think?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D04EE-A3DA-ADD3-4B23-A4610160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3417"/>
            <a:ext cx="7623800" cy="68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9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8621</TotalTime>
  <Words>970</Words>
  <Application>Microsoft Office PowerPoint</Application>
  <PresentationFormat>Widescreen</PresentationFormat>
  <Paragraphs>134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__Inter_d65c78</vt:lpstr>
      <vt:lpstr>-apple-system</vt:lpstr>
      <vt:lpstr>Aptos</vt:lpstr>
      <vt:lpstr>Aptos Display</vt:lpstr>
      <vt:lpstr>Arial</vt:lpstr>
      <vt:lpstr>Cambria Math</vt:lpstr>
      <vt:lpstr>Office Theme</vt:lpstr>
      <vt:lpstr>Transformer Interpretability</vt:lpstr>
      <vt:lpstr>General Note ( In comparison to topics so far)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2: Probes</vt:lpstr>
      <vt:lpstr>Interpreting Activations 3:  Addition</vt:lpstr>
      <vt:lpstr>Pure RL Agents: modifying goals</vt:lpstr>
      <vt:lpstr>Language Models: Steering with a token</vt:lpstr>
      <vt:lpstr>Contrastive activation addition</vt:lpstr>
      <vt:lpstr>Unsupervised Steering Vectors</vt:lpstr>
      <vt:lpstr>Ablating Directions</vt:lpstr>
      <vt:lpstr>Ablating Directions</vt:lpstr>
      <vt:lpstr>Side Note: Sleeper Agents</vt:lpstr>
      <vt:lpstr>Linear Probes catch sleeper agents</vt:lpstr>
      <vt:lpstr>PowerPoint Presentation</vt:lpstr>
      <vt:lpstr>PowerPoint Presentation</vt:lpstr>
      <vt:lpstr>Features are directions – but which directions?</vt:lpstr>
      <vt:lpstr>Downside of Superposition</vt:lpstr>
      <vt:lpstr>Upside of Superposition</vt:lpstr>
      <vt:lpstr>Building the Toy model</vt:lpstr>
      <vt:lpstr>Toy model results: Superposition</vt:lpstr>
      <vt:lpstr>Feature Geometry</vt:lpstr>
      <vt:lpstr>Feature Geometry</vt:lpstr>
      <vt:lpstr>Correlated Features</vt:lpstr>
      <vt:lpstr>Feature Geometry</vt:lpstr>
      <vt:lpstr>Computation in  Superposition</vt:lpstr>
      <vt:lpstr>PowerPoint Presentation</vt:lpstr>
      <vt:lpstr>Towards Monosemanticity: Sparse Autoencoders</vt:lpstr>
      <vt:lpstr>Sparse Autoencoder Definition</vt:lpstr>
      <vt:lpstr>Understanding a Feature: </vt:lpstr>
      <vt:lpstr>Understanding a Feature: </vt:lpstr>
      <vt:lpstr>Understanding a Feature: </vt:lpstr>
      <vt:lpstr>Automated Feature Labeling</vt:lpstr>
      <vt:lpstr>Task for you: Neuropedia</vt:lpstr>
      <vt:lpstr>SAE Learning dynamics</vt:lpstr>
      <vt:lpstr>One Problem:  shrinkage</vt:lpstr>
      <vt:lpstr>Gated SAEs</vt:lpstr>
      <vt:lpstr>k-Sparse Autoencoders</vt:lpstr>
      <vt:lpstr>How to compare SAEs?</vt:lpstr>
      <vt:lpstr>Results from SAEs on SOTA LLMs</vt:lpstr>
      <vt:lpstr>Scaling Laws: You can make SAEs even bigger</vt:lpstr>
      <vt:lpstr>SAEs also find interpretably features:</vt:lpstr>
      <vt:lpstr>Safety relevant features</vt:lpstr>
      <vt:lpstr>Reading minds:  What does Clause really think?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8</cp:revision>
  <dcterms:created xsi:type="dcterms:W3CDTF">2024-03-28T13:51:49Z</dcterms:created>
  <dcterms:modified xsi:type="dcterms:W3CDTF">2025-01-03T23:44:10Z</dcterms:modified>
</cp:coreProperties>
</file>